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Gmarket Sans Light"/>
      <p:regular r:id="rId44"/>
    </p:embeddedFont>
    <p:embeddedFont>
      <p:font typeface="Gmarket Sans Medium"/>
      <p:regular r:id="rId45"/>
    </p:embeddedFont>
    <p:embeddedFont>
      <p:font typeface="PureunJeonnam"/>
      <p:regular r:id="rId46"/>
    </p:embeddedFont>
    <p:embeddedFont>
      <p:font typeface="SB AggroOTF Medium"/>
      <p:regular r:id="rId47"/>
    </p:embeddedFont>
    <p:embeddedFont>
      <p:font typeface="Pretendard Regular"/>
      <p:regular r:id="rId48"/>
    </p:embeddedFont>
    <p:embeddedFont>
      <p:font typeface="Noto Sans CJK KR Medium"/>
      <p:bold r:id="rId49"/>
    </p:embeddedFont>
    <p:embeddedFont>
      <p:font typeface="Noto Sans CJK KR Regular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1.fntdata" Type="http://schemas.openxmlformats.org/officeDocument/2006/relationships/font"/><Relationship Id="rId45" Target="fonts/font2.fntdata" Type="http://schemas.openxmlformats.org/officeDocument/2006/relationships/font"/><Relationship Id="rId46" Target="fonts/font3.fntdata" Type="http://schemas.openxmlformats.org/officeDocument/2006/relationships/font"/><Relationship Id="rId47" Target="fonts/font4.fntdata" Type="http://schemas.openxmlformats.org/officeDocument/2006/relationships/font"/><Relationship Id="rId48" Target="fonts/font5.fntdata" Type="http://schemas.openxmlformats.org/officeDocument/2006/relationships/font"/><Relationship Id="rId49" Target="fonts/font6.fntdata" Type="http://schemas.openxmlformats.org/officeDocument/2006/relationships/font"/><Relationship Id="rId5" Target="tableStyles.xml" Type="http://schemas.openxmlformats.org/officeDocument/2006/relationships/tableStyles"/><Relationship Id="rId50" Target="fonts/font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24.png" Type="http://schemas.openxmlformats.org/officeDocument/2006/relationships/image"/><Relationship Id="rId12" Target="../media/image66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9.png" Type="http://schemas.openxmlformats.org/officeDocument/2006/relationships/image"/><Relationship Id="rId4" Target="../media/image72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2" Target="../media/image73.png" Type="http://schemas.openxmlformats.org/officeDocument/2006/relationships/image"/><Relationship Id="rId3" Target="../media/image74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24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4.png" Type="http://schemas.openxmlformats.org/officeDocument/2006/relationships/image"/><Relationship Id="rId3" Target="../media/image80.png" Type="http://schemas.openxmlformats.org/officeDocument/2006/relationships/image"/><Relationship Id="rId4" Target="../media/image42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2" Target="../media/image24.png" Type="http://schemas.openxmlformats.org/officeDocument/2006/relationships/image"/><Relationship Id="rId3" Target="../media/image73.png" Type="http://schemas.openxmlformats.org/officeDocument/2006/relationships/image"/><Relationship Id="rId4" Target="../media/image85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86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2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2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24.png" Type="http://schemas.openxmlformats.org/officeDocument/2006/relationships/image"/><Relationship Id="rId3" Target="../media/image98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6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2" Target="../media/image99.png" Type="http://schemas.openxmlformats.org/officeDocument/2006/relationships/image"/><Relationship Id="rId3" Target="../media/image89.png" Type="http://schemas.openxmlformats.org/officeDocument/2006/relationships/image"/><Relationship Id="rId4" Target="../media/image24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9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24.png" Type="http://schemas.openxmlformats.org/officeDocument/2006/relationships/image"/><Relationship Id="rId4" Target="../media/image111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1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1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6.png" Type="http://schemas.openxmlformats.org/officeDocument/2006/relationships/image"/><Relationship Id="rId16" Target="../media/image7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6.png" Type="http://schemas.openxmlformats.org/officeDocument/2006/relationships/image"/><Relationship Id="rId15" Target="../media/image7.png" Type="http://schemas.openxmlformats.org/officeDocument/2006/relationships/image"/><Relationship Id="rId2" Target="../media/image15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24.png" Type="http://schemas.openxmlformats.org/officeDocument/2006/relationships/image"/><Relationship Id="rId12" Target="../media/image6.png" Type="http://schemas.openxmlformats.org/officeDocument/2006/relationships/image"/><Relationship Id="rId13" Target="../media/image7.png" Type="http://schemas.openxmlformats.org/officeDocument/2006/relationships/image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12900" y="5994400"/>
            <a:ext cx="3276600" cy="328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61700" y="2654300"/>
            <a:ext cx="3314700" cy="3314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00200" y="2667000"/>
            <a:ext cx="1663700" cy="166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63900" y="2667000"/>
            <a:ext cx="1663700" cy="1663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00200" y="4330700"/>
            <a:ext cx="1663700" cy="166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963900" y="4330700"/>
            <a:ext cx="1663700" cy="1663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4300" y="6794500"/>
            <a:ext cx="3213100" cy="163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25300" y="6794500"/>
            <a:ext cx="3213100" cy="1638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itwill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900" y="8877300"/>
            <a:ext cx="7150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3789"/>
              </a:lnSpc>
            </a:pP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고정진</a:t>
            </a:r>
            <a:r>
              <a:rPr lang="en-US" sz="1900" b="false" i="false" u="none" strike="noStrike" spc="8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백영현</a:t>
            </a:r>
            <a:r>
              <a:rPr lang="en-US" sz="1900" b="false" i="false" u="none" strike="noStrike" spc="8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조소현</a:t>
            </a:r>
            <a:r>
              <a:rPr lang="en-US" sz="1900" b="false" i="false" u="none" strike="noStrike" spc="8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천고은</a:t>
            </a:r>
            <a:r>
              <a:rPr lang="en-US" sz="1900" b="false" i="false" u="none" strike="noStrike" spc="8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최덕진</a:t>
            </a:r>
            <a:r>
              <a:rPr lang="en-US" sz="1900" b="false" i="false" u="none" strike="noStrike" spc="8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900" b="false" i="false" u="none" strike="noStrike" spc="800">
                <a:solidFill>
                  <a:srgbClr val="000000"/>
                </a:solidFill>
                <a:ea typeface="Gmarket Sans Medium"/>
              </a:rPr>
              <a:t>최성준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7900" y="2768600"/>
            <a:ext cx="9194800" cy="325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070"/>
              </a:lnSpc>
            </a:pPr>
            <a:r>
              <a:rPr lang="en-US" sz="9500" b="false" i="false" u="none" strike="noStrike">
                <a:solidFill>
                  <a:srgbClr val="000000"/>
                </a:solidFill>
                <a:latin typeface="Gmarket Sans Medium"/>
              </a:rPr>
              <a:t>Sports Drink</a:t>
            </a:r>
          </a:p>
          <a:p>
            <a:pPr algn="l" lvl="0">
              <a:lnSpc>
                <a:spcPct val="107070"/>
              </a:lnSpc>
            </a:pPr>
            <a:r>
              <a:rPr lang="ko-KR" sz="9500" b="false" i="false" u="none" strike="noStrike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9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95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036800" y="4762500"/>
            <a:ext cx="685800" cy="64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33300" y="39624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#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환경</a:t>
            </a: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격리와</a:t>
            </a: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일관성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58700" y="477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각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구성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요소를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독립적인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컨테이너에서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실행하여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격리된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제공하고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</a:t>
            </a:r>
          </a:p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개발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테스트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프로덕션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일관되게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유지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58700" y="7213600"/>
            <a:ext cx="3708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#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확장성과</a:t>
            </a: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관리</a:t>
            </a: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용이성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8700" y="8013700"/>
            <a:ext cx="4965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스케일링하고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관리할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수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있으며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여러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클러스터로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확장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74900" y="4660900"/>
            <a:ext cx="685800" cy="67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05000" y="3987800"/>
            <a:ext cx="3924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8810"/>
              </a:lnSpc>
            </a:pP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#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설치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및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설정의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용이성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477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빠르고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간단하게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설치하고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설정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이미지와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docker-compose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로</a:t>
            </a:r>
          </a:p>
          <a:p>
            <a:pPr algn="r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여러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손쉽게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800" y="7264400"/>
            <a:ext cx="195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8810"/>
              </a:lnSpc>
            </a:pPr>
            <a:r>
              <a:rPr lang="en-US" sz="2600" b="true" i="false" u="none" strike="noStrike" spc="100">
                <a:solidFill>
                  <a:srgbClr val="424242"/>
                </a:solidFill>
                <a:latin typeface="Gmarket Sans Medium"/>
              </a:rPr>
              <a:t># </a:t>
            </a:r>
            <a:r>
              <a:rPr lang="ko-KR" sz="2600" b="true" i="false" u="none" strike="noStrike" spc="100">
                <a:solidFill>
                  <a:srgbClr val="424242"/>
                </a:solidFill>
                <a:ea typeface="Gmarket Sans Medium"/>
              </a:rPr>
              <a:t>이식성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00" y="80137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2760"/>
              </a:lnSpc>
            </a:pP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운영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체제에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관계없이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동일한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유지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Windows, macOS, Linux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등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다양한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환경에서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이식하고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실행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24600" y="3683000"/>
            <a:ext cx="5842000" cy="584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53400" y="5511800"/>
            <a:ext cx="2171700" cy="217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4660900"/>
            <a:ext cx="1155700" cy="106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75500" y="7429500"/>
            <a:ext cx="12446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42500" y="7175500"/>
            <a:ext cx="1651000" cy="165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69300" y="5715000"/>
            <a:ext cx="1778000" cy="160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58400" y="4635500"/>
            <a:ext cx="1219200" cy="1219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80400" y="1663700"/>
            <a:ext cx="17272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343900" y="17526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1300" y="2311400"/>
            <a:ext cx="10172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Docker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ELK Stack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실행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3300" y="1422400"/>
            <a:ext cx="16281400" cy="8509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9500" y="4902200"/>
            <a:ext cx="1621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수집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&amp;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저장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32100" y="7112000"/>
            <a:ext cx="12661900" cy="256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19400" y="3340100"/>
            <a:ext cx="12661900" cy="3771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0900" y="2006600"/>
            <a:ext cx="116586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네이버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 Application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등록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0" y="3035300"/>
            <a:ext cx="10731500" cy="7112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92600" y="2032000"/>
            <a:ext cx="9829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네이버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92600" y="2032000"/>
            <a:ext cx="9829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네이버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933700"/>
            <a:ext cx="10731500" cy="711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3949700"/>
            <a:ext cx="4241800" cy="2857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72400" y="3873500"/>
            <a:ext cx="9842500" cy="5219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436100" y="4356100"/>
            <a:ext cx="7581900" cy="420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true" i="false" u="none" strike="noStrike">
                <a:solidFill>
                  <a:srgbClr val="000000"/>
                </a:solidFill>
                <a:latin typeface="Gmarket Sans Light"/>
              </a:rPr>
              <a:t># API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Light"/>
              </a:rPr>
              <a:t>보내는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Light"/>
              </a:rPr>
              <a:t>주요</a:t>
            </a:r>
            <a:r>
              <a:rPr lang="en-US" sz="32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Gmarket Sans Light"/>
              </a:rPr>
              <a:t>파라미터</a:t>
            </a:r>
          </a:p>
          <a:p>
            <a:pPr algn="l" lvl="0">
              <a:lnSpc>
                <a:spcPct val="99600"/>
              </a:lnSpc>
            </a:pPr>
            <a:r>
              <a:rPr lang="en-US" sz="3200" b="tru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startDate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시작날짜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endDate 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가져올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종료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날짜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timeUnit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 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구간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단위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keywordGroups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주제어와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검색어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묶음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device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검색환경에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따른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조건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gender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사용자의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성별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7A5DE"/>
                </a:solidFill>
                <a:latin typeface="Gmarket Sans Light"/>
              </a:rPr>
              <a:t>ages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: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사용자의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연령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92600" y="2032000"/>
            <a:ext cx="9829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네이버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933700"/>
            <a:ext cx="10731500" cy="711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3873500"/>
            <a:ext cx="16954500" cy="5219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97100" y="4533900"/>
            <a:ext cx="15697200" cy="396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Light"/>
              </a:rPr>
              <a:t>#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Light"/>
              </a:rPr>
              <a:t>스포츠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Light"/>
              </a:rPr>
              <a:t>음료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Light"/>
              </a:rPr>
              <a:t>키워드</a:t>
            </a:r>
            <a:r>
              <a:rPr lang="en-US" sz="30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Gmarket Sans Light"/>
              </a:rPr>
              <a:t>그룹</a:t>
            </a:r>
          </a:p>
          <a:p>
            <a:pPr algn="l" lvl="0">
              <a:lnSpc>
                <a:spcPct val="99600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sports_drink = [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    {"groupName":</a:t>
            </a:r>
            <a:r>
              <a:rPr lang="en-US" sz="2800" b="fals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ko-KR" sz="2800" b="true" i="false" u="none" strike="noStrike">
                <a:solidFill>
                  <a:srgbClr val="EF5098"/>
                </a:solidFill>
                <a:ea typeface="Gmarket Sans Light"/>
              </a:rPr>
              <a:t>포카리스웨트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, "keywords": ["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포카리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포카리스웨트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포카리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스웨트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"]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},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    {"groupName": 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ko-KR" sz="2800" b="true" i="false" u="none" strike="noStrike">
                <a:solidFill>
                  <a:srgbClr val="EF5098"/>
                </a:solidFill>
                <a:ea typeface="Gmarket Sans Light"/>
              </a:rPr>
              <a:t>게토레이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, "keywords": ["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게토레이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게토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레이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"Gatorade", ]},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    {"groupName": 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ko-KR" sz="2800" b="true" i="false" u="none" strike="noStrike">
                <a:solidFill>
                  <a:srgbClr val="EF5098"/>
                </a:solidFill>
                <a:ea typeface="Gmarket Sans Light"/>
              </a:rPr>
              <a:t>파워에이드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, "keywords": ["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파워에이드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파워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에이드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"Power Ade"]},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    {"groupName":</a:t>
            </a:r>
            <a:r>
              <a:rPr lang="en-US" sz="2800" b="fals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ko-KR" sz="2800" b="true" i="false" u="none" strike="noStrike">
                <a:solidFill>
                  <a:srgbClr val="EF5098"/>
                </a:solidFill>
                <a:ea typeface="Gmarket Sans Light"/>
              </a:rPr>
              <a:t>토레타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, "keywords": ["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토레타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토레타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!", "Toreta"]},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    {"groupName": 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ko-KR" sz="2800" b="true" i="false" u="none" strike="noStrike">
                <a:solidFill>
                  <a:srgbClr val="EF5098"/>
                </a:solidFill>
                <a:ea typeface="Gmarket Sans Light"/>
              </a:rPr>
              <a:t>링티</a:t>
            </a:r>
            <a:r>
              <a:rPr lang="en-US" sz="2800" b="true" i="false" u="none" strike="noStrike">
                <a:solidFill>
                  <a:srgbClr val="EF5098"/>
                </a:solidFill>
                <a:latin typeface="Gmarket Sans Light"/>
              </a:rPr>
              <a:t>"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, "keywords": ["</a:t>
            </a:r>
            <a:r>
              <a:rPr lang="ko-KR" sz="2800" b="false" i="false" u="none" strike="noStrike">
                <a:solidFill>
                  <a:srgbClr val="000000"/>
                </a:solidFill>
                <a:ea typeface="Gmarket Sans Light"/>
              </a:rPr>
              <a:t>링티</a:t>
            </a: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", "Lingtea", "LINGTEA", "lingtea"]}</a:t>
            </a:r>
          </a:p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Gmarket Sans Light"/>
              </a:rPr>
              <a:t>]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48900" y="2273300"/>
            <a:ext cx="6667500" cy="829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3365500"/>
            <a:ext cx="8826500" cy="610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77300" y="5549900"/>
            <a:ext cx="1739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58600" y="3492500"/>
            <a:ext cx="4457700" cy="977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6300" y="2032000"/>
            <a:ext cx="11607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Elasticsearch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에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000" y="5676900"/>
            <a:ext cx="4216400" cy="383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{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"brand": ["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Medium"/>
              </a:rPr>
              <a:t>포카리스웨트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"period": ["2024-01-01T00:00:00.000Z"],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"gender": ["male"],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"age_group": ["30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Medium"/>
              </a:rPr>
              <a:t>대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"ratio": [31.39],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"timestamp": ["2025-0214T15:27:28.601Z"],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}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74400" y="4673600"/>
            <a:ext cx="44831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30200" y="4673600"/>
            <a:ext cx="3911600" cy="76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340000">
            <a:off x="16421100" y="4851400"/>
            <a:ext cx="228600" cy="393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290300" y="4838700"/>
            <a:ext cx="49276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Data view    sports_drink_search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6300" y="2032000"/>
            <a:ext cx="11607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Elasticsearch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에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기상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66100" y="4000500"/>
            <a:ext cx="9613900" cy="603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140700" y="3429000"/>
            <a:ext cx="51689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EF5098"/>
                </a:solidFill>
                <a:latin typeface="Gmarket Sans Medium"/>
              </a:rPr>
              <a:t># </a:t>
            </a:r>
            <a:r>
              <a:rPr lang="ko-KR" sz="2900" b="false" i="false" u="none" strike="noStrike">
                <a:solidFill>
                  <a:srgbClr val="EF5098"/>
                </a:solidFill>
                <a:ea typeface="Gmarket Sans Medium"/>
              </a:rPr>
              <a:t>기상관측</a:t>
            </a:r>
            <a:r>
              <a:rPr lang="en-US" sz="2900" b="false" i="false" u="none" strike="noStrike">
                <a:solidFill>
                  <a:srgbClr val="EF5098"/>
                </a:solidFill>
                <a:latin typeface="Gmarket Sans Medium"/>
              </a:rPr>
              <a:t>.csv </a:t>
            </a:r>
            <a:r>
              <a:rPr lang="ko-KR" sz="2900" b="false" i="false" u="none" strike="noStrike">
                <a:solidFill>
                  <a:srgbClr val="EF5098"/>
                </a:solidFill>
                <a:ea typeface="Gmarket Sans Medium"/>
              </a:rPr>
              <a:t>데이터</a:t>
            </a:r>
            <a:r>
              <a:rPr lang="en-US" sz="29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2900" b="false" i="false" u="none" strike="noStrike">
                <a:solidFill>
                  <a:srgbClr val="EF5098"/>
                </a:solidFill>
                <a:ea typeface="Gmarket Sans Medium"/>
              </a:rPr>
              <a:t>전처리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4965700"/>
            <a:ext cx="52324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07100" y="6324600"/>
            <a:ext cx="939800" cy="939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0" y="6388100"/>
            <a:ext cx="8255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0" y="6388100"/>
            <a:ext cx="825500" cy="81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" y="6159500"/>
            <a:ext cx="1155700" cy="1155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8" id="18"/>
          <p:cNvSpPr txBox="true"/>
          <p:nvPr/>
        </p:nvSpPr>
        <p:spPr>
          <a:xfrm rot="0">
            <a:off x="1282700" y="6159500"/>
            <a:ext cx="30099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true" i="false" u="none" strike="noStrike">
                <a:solidFill>
                  <a:srgbClr val="000000"/>
                </a:solidFill>
                <a:ea typeface="Gmarket Sans Medium"/>
              </a:rPr>
              <a:t>기상관측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Medium"/>
              </a:rPr>
              <a:t>자료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625600" y="6896100"/>
            <a:ext cx="1447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서울특별시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124200" y="6921500"/>
            <a:ext cx="457200" cy="215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543300" y="6667500"/>
            <a:ext cx="1028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53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기온</a:t>
            </a:r>
          </a:p>
          <a:p>
            <a:pPr algn="l" lvl="0">
              <a:lnSpc>
                <a:spcPct val="11536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Gmarket Sans Medium"/>
              </a:rPr>
              <a:t>강수량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2300" y="7759700"/>
            <a:ext cx="72263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17A8E0"/>
                </a:solidFill>
                <a:latin typeface="Noto Sans CJK KR Medium"/>
              </a:rPr>
              <a:t>&lt; LSTM </a:t>
            </a:r>
            <a:r>
              <a:rPr lang="ko-KR" sz="3000" b="false" i="false" u="none" strike="noStrike">
                <a:solidFill>
                  <a:srgbClr val="17A8E0"/>
                </a:solidFill>
                <a:ea typeface="Noto Sans CJK KR Medium"/>
              </a:rPr>
              <a:t>모델</a:t>
            </a:r>
            <a:r>
              <a:rPr lang="en-US" sz="3000" b="false" i="false" u="none" strike="noStrike">
                <a:solidFill>
                  <a:srgbClr val="17A8E0"/>
                </a:solidFill>
                <a:latin typeface="Noto Sans CJK KR Medium"/>
              </a:rPr>
              <a:t> </a:t>
            </a:r>
            <a:r>
              <a:rPr lang="ko-KR" sz="3000" b="false" i="false" u="none" strike="noStrike">
                <a:solidFill>
                  <a:srgbClr val="17A8E0"/>
                </a:solidFill>
                <a:ea typeface="Noto Sans CJK KR Medium"/>
              </a:rPr>
              <a:t>부가</a:t>
            </a:r>
            <a:r>
              <a:rPr lang="en-US" sz="3000" b="false" i="false" u="none" strike="noStrike">
                <a:solidFill>
                  <a:srgbClr val="17A8E0"/>
                </a:solidFill>
                <a:latin typeface="Noto Sans CJK KR Medium"/>
              </a:rPr>
              <a:t> </a:t>
            </a:r>
            <a:r>
              <a:rPr lang="ko-KR" sz="3000" b="false" i="false" u="none" strike="noStrike">
                <a:solidFill>
                  <a:srgbClr val="17A8E0"/>
                </a:solidFill>
                <a:ea typeface="Noto Sans CJK KR Medium"/>
              </a:rPr>
              <a:t>데이터</a:t>
            </a:r>
            <a:r>
              <a:rPr lang="en-US" sz="3000" b="false" i="false" u="none" strike="noStrike">
                <a:solidFill>
                  <a:srgbClr val="17A8E0"/>
                </a:solidFill>
                <a:latin typeface="Noto Sans CJK KR Medium"/>
              </a:rPr>
              <a:t>&gt;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6300" y="2032000"/>
            <a:ext cx="116078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Elasticsearch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에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기상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48900" y="2273300"/>
            <a:ext cx="6667500" cy="829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" y="4521200"/>
            <a:ext cx="8572500" cy="379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77300" y="5549900"/>
            <a:ext cx="1739900" cy="1739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268200" y="6413500"/>
            <a:ext cx="4216400" cy="232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{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"period": ["2024-01-01T00:00:00.000Z"],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"rainfall": [0],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  "temp_avg": [3.3],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}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85600" y="4114800"/>
            <a:ext cx="4457700" cy="977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99800" y="5295900"/>
            <a:ext cx="44831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55600" y="5295900"/>
            <a:ext cx="40640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340000">
            <a:off x="16624300" y="5486400"/>
            <a:ext cx="228600" cy="393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341100" y="5461000"/>
            <a:ext cx="5080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Data view   sports_drink_weather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25700" y="8166100"/>
            <a:ext cx="13639800" cy="92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9800" y="3479800"/>
            <a:ext cx="13881100" cy="3873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4200" y="2070100"/>
            <a:ext cx="121920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미래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중기예보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2235200" y="-1028700"/>
            <a:ext cx="8280400" cy="13271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15900" y="7226300"/>
            <a:ext cx="5041900" cy="252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97200" y="5664200"/>
            <a:ext cx="1714500" cy="1714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5500" y="2209800"/>
            <a:ext cx="71120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7000" b="true" i="false" u="none" strike="noStrike">
                <a:solidFill>
                  <a:srgbClr val="FFFFFF"/>
                </a:solidFill>
                <a:latin typeface="Gmarket Sans Medium"/>
              </a:rPr>
              <a:t>CONTENTS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1714500" y="4076700"/>
            <a:ext cx="38100" cy="711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59000" y="41275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프로젝트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1700" y="40132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7137400" y="4076700"/>
            <a:ext cx="38100" cy="711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594600" y="41275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데이터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시각화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24600" y="40132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04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1714500" y="5829300"/>
            <a:ext cx="38100" cy="711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59000" y="58928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데이터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수집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&amp;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저장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700" y="57658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02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7137400" y="5829300"/>
            <a:ext cx="381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594600" y="58801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결론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및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한계점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24600" y="57658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1714500" y="7683500"/>
            <a:ext cx="38100" cy="711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59000" y="77470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데이터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 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분석</a:t>
            </a: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 &amp; </a:t>
            </a:r>
            <a:r>
              <a:rPr lang="ko-KR" sz="2500" b="true" i="false" u="none" strike="noStrike" spc="-200">
                <a:solidFill>
                  <a:srgbClr val="FFFFFF"/>
                </a:solidFill>
                <a:ea typeface="Gmarket Sans Light"/>
              </a:rPr>
              <a:t>모델링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1700" y="76327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0">
            <a:off x="7137400" y="7683500"/>
            <a:ext cx="38100" cy="711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594600" y="77343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2500" b="true" i="false" u="none" strike="noStrike" spc="-200">
                <a:solidFill>
                  <a:srgbClr val="FFFFFF"/>
                </a:solidFill>
                <a:latin typeface="Gmarket Sans Light"/>
              </a:rPr>
              <a:t>Q &amp; 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24600" y="7632700"/>
            <a:ext cx="698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3500" b="true" i="false" u="none" strike="noStrike" spc="-100">
                <a:solidFill>
                  <a:srgbClr val="FFFFFF"/>
                </a:solidFill>
                <a:latin typeface="PureunJeonnam"/>
              </a:rPr>
              <a:t>06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" id="3"/>
          <p:cNvSpPr txBox="true"/>
          <p:nvPr/>
        </p:nvSpPr>
        <p:spPr>
          <a:xfrm rot="0">
            <a:off x="889000" y="4013200"/>
            <a:ext cx="128524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true" i="false" u="none" strike="noStrike">
                <a:solidFill>
                  <a:srgbClr val="EF5098"/>
                </a:solidFill>
                <a:latin typeface="Gmarket Sans Medium"/>
              </a:rPr>
              <a:t># API </a:t>
            </a:r>
            <a:r>
              <a:rPr lang="ko-KR" sz="2100" b="true" i="false" u="none" strike="noStrike">
                <a:solidFill>
                  <a:srgbClr val="EF5098"/>
                </a:solidFill>
                <a:ea typeface="Gmarket Sans Medium"/>
              </a:rPr>
              <a:t>인증키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SERVICE_KEY=unquote(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"k7YYvo%2FQpscTH00rba7pGcV17DkFi0awdPCD3yw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Z%2FlNCtPO86pwz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8xc1zdIo%2BCA%2BAhZRmMy5RfKE15O27onr1w%3D%3D")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100" b="true" i="false" u="none" strike="noStrike">
                <a:solidFill>
                  <a:srgbClr val="EF5098"/>
                </a:solidFill>
                <a:latin typeface="Gmarket Sans Medium"/>
              </a:rPr>
              <a:t># </a:t>
            </a:r>
            <a:r>
              <a:rPr lang="ko-KR" sz="2100" b="true" i="false" u="none" strike="noStrike">
                <a:solidFill>
                  <a:srgbClr val="EF5098"/>
                </a:solidFill>
                <a:ea typeface="Gmarket Sans Medium"/>
              </a:rPr>
              <a:t>요청</a:t>
            </a:r>
            <a:r>
              <a:rPr lang="en-US" sz="2100" b="tru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2100" b="true" i="false" u="none" strike="noStrike">
                <a:solidFill>
                  <a:srgbClr val="EF5098"/>
                </a:solidFill>
                <a:ea typeface="Gmarket Sans Medium"/>
              </a:rPr>
              <a:t>파라미터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5626100"/>
            <a:ext cx="46609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params_ta = {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"serviceKey"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SERVICE_KEY,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"numOfRows"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10,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"pageNo"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1,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"dataType"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 "JSON"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75400" y="5626100"/>
            <a:ext cx="46609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params_land = {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"serviceKey"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SERVICE_KEY,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"numOfRows"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10,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"pageNo"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 1,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"dataType"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:</a:t>
            </a:r>
            <a:r>
              <a:rPr lang="en-US" sz="2100" b="false" i="false" u="none" strike="noStrike">
                <a:solidFill>
                  <a:srgbClr val="2596EC"/>
                </a:solidFill>
                <a:latin typeface="Gmarket Sans Medium"/>
              </a:rPr>
              <a:t> "JSON"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9000" y="7823200"/>
            <a:ext cx="128524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true" i="false" u="none" strike="noStrike">
                <a:solidFill>
                  <a:srgbClr val="EF5098"/>
                </a:solidFill>
                <a:latin typeface="Gmarket Sans Medium"/>
              </a:rPr>
              <a:t># API </a:t>
            </a:r>
            <a:r>
              <a:rPr lang="ko-KR" sz="2100" b="true" i="false" u="none" strike="noStrike">
                <a:solidFill>
                  <a:srgbClr val="EF5098"/>
                </a:solidFill>
                <a:ea typeface="Gmarket Sans Medium"/>
              </a:rPr>
              <a:t>요청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response_ta = requests.get(BASE_URL_TA, params=params_ta)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response_land = requests.get(BASE_URL_LAND, params=params_land)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11200" y="5994400"/>
            <a:ext cx="825500" cy="81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06700" y="5359400"/>
            <a:ext cx="1143000" cy="1143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630400" y="6667500"/>
            <a:ext cx="2806700" cy="87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Noto Sans CJK KR Regular"/>
              </a:rPr>
              <a:t>future_weather</a:t>
            </a:r>
          </a:p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Noto Sans CJK KR Regular"/>
              </a:rPr>
              <a:t>_</a:t>
            </a:r>
            <a:r>
              <a:rPr lang="en-US" sz="2700" b="false" i="false" u="none" strike="noStrike">
                <a:solidFill>
                  <a:srgbClr val="000000"/>
                </a:solidFill>
                <a:latin typeface="Noto Sans CJK KR Regular"/>
              </a:rPr>
              <a:t>forecast.csv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80400" y="1333500"/>
            <a:ext cx="1727200" cy="48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432800" y="14224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수집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4200" y="2070100"/>
            <a:ext cx="121920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미래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중기예보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API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통한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21000" y="774700"/>
            <a:ext cx="33274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9500" y="4902200"/>
            <a:ext cx="1621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&amp;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모델링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88500" y="3098800"/>
            <a:ext cx="7708900" cy="464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8001000"/>
            <a:ext cx="8026400" cy="660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252200" y="8089900"/>
            <a:ext cx="4330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스포츠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음료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검색량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예측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537200"/>
            <a:ext cx="74295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순환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신경망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(RNN)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한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종류인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LSTM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은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장기적인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의존성을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학습할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구조로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과거의</a:t>
            </a:r>
            <a:r>
              <a:rPr lang="en-US" sz="2500" b="tru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정보가</a:t>
            </a:r>
            <a:r>
              <a:rPr lang="en-US" sz="2500" b="tru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중요한</a:t>
            </a:r>
            <a:r>
              <a:rPr lang="en-US" sz="2500" b="tru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예측에</a:t>
            </a:r>
            <a:r>
              <a:rPr lang="en-US" sz="2500" b="tru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효과적으로</a:t>
            </a:r>
            <a:r>
              <a:rPr lang="en-US" sz="2500" b="true" i="false" u="none" strike="noStrike">
                <a:solidFill>
                  <a:srgbClr val="EF5098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EF5098"/>
                </a:solidFill>
                <a:ea typeface="Gmarket Sans Light"/>
              </a:rPr>
              <a:t>사용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될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수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있도록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설계되었습니다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.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이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모델은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기본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RNN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의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기울기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소실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문제를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해결하여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긴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시퀀스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다루는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데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강점을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Gmarket Sans Light"/>
              </a:rPr>
              <a:t>지닙니다</a:t>
            </a:r>
            <a:r>
              <a:rPr lang="en-US" sz="2500" b="false" i="false" u="none" strike="noStrike">
                <a:solidFill>
                  <a:srgbClr val="000000"/>
                </a:solidFill>
                <a:latin typeface="Gmarket Sans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6800" y="4927600"/>
            <a:ext cx="62992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시계열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예측에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특화된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딥러닝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2705100"/>
            <a:ext cx="17272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19200" y="27813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6800" y="3454400"/>
            <a:ext cx="77216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7272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8161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5273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모델을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검색량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0">
            <a:off x="1803400" y="3937000"/>
            <a:ext cx="14693900" cy="2400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495800" y="4356100"/>
            <a:ext cx="5219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LSTM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모델</a:t>
            </a: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선정</a:t>
            </a: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이유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03400" y="3937000"/>
            <a:ext cx="2400300" cy="2400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08500" y="5067300"/>
            <a:ext cx="11391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시간에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따라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변화하는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시계열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데이터로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, LSTM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모델은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시간에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따른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검색량의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트렌드와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변화를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효과적으로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예측합니다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24100" y="4432300"/>
            <a:ext cx="1371600" cy="1371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0">
            <a:off x="1803400" y="7061200"/>
            <a:ext cx="14693900" cy="2400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495800" y="7480300"/>
            <a:ext cx="5219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기상관측</a:t>
            </a: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데이터</a:t>
            </a: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연계</a:t>
            </a:r>
            <a:r>
              <a:rPr lang="en-US" sz="27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333333"/>
                </a:solidFill>
                <a:ea typeface="Gmarket Sans Medium"/>
              </a:rPr>
              <a:t>이유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03400" y="7061200"/>
            <a:ext cx="2400300" cy="2400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08500" y="8191500"/>
            <a:ext cx="11391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기상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데이터는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검색량에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영향을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미칠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수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있는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중요한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외부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변수입니다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 LSTM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모델에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연계하여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정확도를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높이고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더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정교한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결과를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도출할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수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있습니다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62200" y="7569200"/>
            <a:ext cx="1384300" cy="147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7272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8161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5273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학습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92300" y="2641600"/>
            <a:ext cx="6172200" cy="792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97100" y="4914900"/>
            <a:ext cx="4457700" cy="977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6184900"/>
            <a:ext cx="44831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56000" y="6184900"/>
            <a:ext cx="39116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6946900" y="6362700"/>
            <a:ext cx="228600" cy="393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16100" y="6350000"/>
            <a:ext cx="49276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Data view    sports_drink_search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7289800"/>
            <a:ext cx="4483100" cy="76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81400" y="7289800"/>
            <a:ext cx="4064000" cy="76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340000">
            <a:off x="7137400" y="7467600"/>
            <a:ext cx="228600" cy="393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854200" y="7454900"/>
            <a:ext cx="5080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Data view   sports_drink_weather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07500" y="4279900"/>
            <a:ext cx="8521700" cy="469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EF5098"/>
                </a:solidFill>
                <a:latin typeface="Gmarket Sans Medium"/>
              </a:rPr>
              <a:t># LSTM </a:t>
            </a:r>
            <a:r>
              <a:rPr lang="ko-KR" sz="3300" b="false" i="false" u="none" strike="noStrike">
                <a:solidFill>
                  <a:srgbClr val="EF5098"/>
                </a:solidFill>
                <a:ea typeface="Gmarket Sans Medium"/>
              </a:rPr>
              <a:t>모델</a:t>
            </a:r>
            <a:r>
              <a:rPr lang="en-US" sz="33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EF5098"/>
                </a:solidFill>
                <a:ea typeface="Gmarket Sans Medium"/>
              </a:rPr>
              <a:t>주요</a:t>
            </a:r>
            <a:r>
              <a:rPr lang="en-US" sz="33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3300" b="false" i="false" u="none" strike="noStrike">
                <a:solidFill>
                  <a:srgbClr val="EF5098"/>
                </a:solidFill>
                <a:ea typeface="Gmarket Sans Medium"/>
              </a:rPr>
              <a:t>설정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LSTM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유닛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첫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번째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레이어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128,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두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번째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레이어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64 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활성화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함수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ReLU (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비선형성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추가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드롭아웃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30%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드롭아웃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(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과적합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방지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최적화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알고리즘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Adam (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학습률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0.0005)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손실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함수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MSE (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회귀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문제에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적합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)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시퀀스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길이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7</a:t>
            </a:r>
            <a:r>
              <a:rPr lang="ko-KR" sz="2700" b="false" i="false" u="none" strike="noStrike">
                <a:solidFill>
                  <a:srgbClr val="000000"/>
                </a:solidFill>
                <a:ea typeface="Gmarket Sans Medium"/>
              </a:rPr>
              <a:t>일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배치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크기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32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에포크</a:t>
            </a:r>
            <a:r>
              <a:rPr lang="en-US" sz="27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100</a:t>
            </a:r>
          </a:p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24BBB1"/>
                </a:solidFill>
                <a:ea typeface="Gmarket Sans Medium"/>
              </a:rPr>
              <a:t>스케일러</a:t>
            </a:r>
            <a:r>
              <a:rPr lang="en-US" sz="2700" b="false" i="false" u="none" strike="noStrike">
                <a:solidFill>
                  <a:srgbClr val="000000"/>
                </a:solidFill>
                <a:latin typeface="Gmarket Sans Medium"/>
              </a:rPr>
              <a:t> : MinMaxScaler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7272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8161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5273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최적화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요소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447800" y="3797300"/>
          <a:ext cx="15405100" cy="5537200"/>
        </p:xfrm>
        <a:graphic>
          <a:graphicData uri="http://schemas.openxmlformats.org/drawingml/2006/table">
            <a:tbl>
              <a:tblPr/>
              <a:tblGrid>
                <a:gridCol w="6083300"/>
                <a:gridCol w="9321800"/>
              </a:tblGrid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추가</a:t>
                      </a:r>
                      <a:r>
                        <a:rPr lang="en-US" sz="3000" b="tru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기능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6E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효과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96EC"/>
                    </a:solidFill>
                  </a:tcPr>
                </a:tc>
              </a:tr>
              <a:tr h="939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유닛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수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조정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: (128 ➝ 64,  64 ➝ 32)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가벼운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모델로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성능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유지하면서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속도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향상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1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Dense(32, activation='relu')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비선형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관계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강화하여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정교한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예측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가능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927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ReduceLROnPlateau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속도가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너무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빠를때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자동으로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학습률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감소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-&gt;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나은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최적화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7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ModelCheckpoint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가장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좋은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모델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가중치를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저장하여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최상의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결과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7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EarlyStopping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불필요한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방지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-&gt;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시간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단축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+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과적합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방지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21463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22352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9464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크기에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따른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최적의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비율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596900" y="4495800"/>
          <a:ext cx="17106900" cy="4241800"/>
        </p:xfrm>
        <a:graphic>
          <a:graphicData uri="http://schemas.openxmlformats.org/drawingml/2006/table">
            <a:tbl>
              <a:tblPr/>
              <a:tblGrid>
                <a:gridCol w="4940300"/>
                <a:gridCol w="3670300"/>
                <a:gridCol w="8496300"/>
              </a:tblGrid>
              <a:tr h="850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E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추천</a:t>
                      </a:r>
                      <a:r>
                        <a:rPr lang="en-US" sz="3000" b="tru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EB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이유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EB0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100,000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이상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(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빅데이터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80%:10%:10%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훈련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최대한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활용해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모델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성능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향상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10,000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이상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(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중간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규모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EA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70%:15%: 15%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EA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모델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학습과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평가의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균형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EAE3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1,000~10,000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(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적은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60%:20%:20%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검증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/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데스트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충분히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확보하여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모델평가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신뢰성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유지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1,000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이하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(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매우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적은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50%:25%:25%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데이터가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적으므로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일반화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성능을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평가하는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것이이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중요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2573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3462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0574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최종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독립변수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155700" y="5969000"/>
          <a:ext cx="15976600" cy="3479800"/>
        </p:xfrm>
        <a:graphic>
          <a:graphicData uri="http://schemas.openxmlformats.org/drawingml/2006/table">
            <a:tbl>
              <a:tblPr/>
              <a:tblGrid>
                <a:gridCol w="4762500"/>
                <a:gridCol w="6261100"/>
                <a:gridCol w="4965700"/>
              </a:tblGrid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그룹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0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포함된</a:t>
                      </a:r>
                      <a:r>
                        <a:rPr lang="en-US" sz="3000" b="tru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변수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0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의미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098"/>
                    </a:solidFill>
                  </a:tcPr>
                </a:tc>
              </a:tr>
              <a:tr h="876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비율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&amp;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날씨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ratios.* , temp_avg , rainfall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점유율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비율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&amp;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기상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계절성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month_* , quarter_* , dayofweek_*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/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분기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/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요일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원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-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핫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인코딩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863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시차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변수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(Lag Features)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lag_7, lag_14 , lag_30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7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/14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/30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점유율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2200" y="3403600"/>
            <a:ext cx="162052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0390"/>
              </a:lnSpc>
            </a:pPr>
            <a:r>
              <a:rPr lang="en-US" sz="2700" b="false" i="false" u="none" strike="noStrike">
                <a:solidFill>
                  <a:srgbClr val="EF5098"/>
                </a:solidFill>
                <a:latin typeface="Gmarket Sans Medium"/>
              </a:rPr>
              <a:t> #  </a:t>
            </a: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최종</a:t>
            </a:r>
            <a:r>
              <a:rPr lang="en-US" sz="27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독립변수</a:t>
            </a:r>
            <a:r>
              <a:rPr lang="en-US" sz="27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리스트</a:t>
            </a:r>
            <a:r>
              <a:rPr lang="en-US" sz="2700" b="false" i="false" u="none" strike="noStrike">
                <a:solidFill>
                  <a:srgbClr val="EF5098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구성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 feature_cols = [col </a:t>
            </a:r>
            <a:r>
              <a:rPr lang="en-US" sz="2400" b="false" i="false" u="none" strike="noStrike">
                <a:solidFill>
                  <a:srgbClr val="3EBEB0"/>
                </a:solidFill>
                <a:latin typeface="Gmarket Sans Medium"/>
              </a:rPr>
              <a:t>for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col </a:t>
            </a:r>
            <a:r>
              <a:rPr lang="en-US" sz="2400" b="false" i="false" u="none" strike="noStrike">
                <a:solidFill>
                  <a:srgbClr val="3EBEB0"/>
                </a:solidFill>
                <a:latin typeface="Gmarket Sans Medium"/>
              </a:rPr>
              <a:t>in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df.columns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 if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col.startswith(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"ratios."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) 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or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col 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in 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[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"temp_avg", "rainfall"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]]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 feature_cols += [col 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for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col 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in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df.columns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 if 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dayofweek_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</a:t>
            </a:r>
            <a:r>
              <a:rPr lang="en-US" sz="2400" b="false" i="false" u="none" strike="noStrike">
                <a:solidFill>
                  <a:srgbClr val="24BBB1"/>
                </a:solidFill>
                <a:latin typeface="Gmarket Sans Medium"/>
              </a:rPr>
              <a:t> in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col]   #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요일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유지</a:t>
            </a:r>
          </a:p>
          <a:p>
            <a:pPr algn="l" lvl="0">
              <a:lnSpc>
                <a:spcPct val="11039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 feature_cols += [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"lag_7"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"lag_14"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en-US" sz="2400" b="false" i="false" u="none" strike="noStrike">
                <a:solidFill>
                  <a:srgbClr val="2596EC"/>
                </a:solidFill>
                <a:latin typeface="Gmarket Sans Medium"/>
              </a:rPr>
              <a:t>"lag_30"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]  #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시차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변수</a:t>
            </a:r>
            <a:r>
              <a:rPr lang="en-US" sz="24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Gmarket Sans Medium"/>
              </a:rPr>
              <a:t>추가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3644900"/>
            <a:ext cx="9867900" cy="612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60100" y="6070600"/>
            <a:ext cx="825500" cy="812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80400" y="1727200"/>
            <a:ext cx="1727200" cy="48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32800" y="18161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6800" y="25273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88800" y="5041900"/>
            <a:ext cx="977900" cy="977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852400" y="5308600"/>
            <a:ext cx="38608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getorei_10dae_male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23800" y="6083300"/>
            <a:ext cx="6604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6324600"/>
            <a:ext cx="304800" cy="30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76200" y="6184900"/>
            <a:ext cx="254000" cy="304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360400" y="6235700"/>
            <a:ext cx="2578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lstm_model.h5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23800" y="6832600"/>
            <a:ext cx="6604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7061200"/>
            <a:ext cx="304800" cy="30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76200" y="6921500"/>
            <a:ext cx="254000" cy="304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385800" y="6972300"/>
            <a:ext cx="2603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scaler.pkl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14200" y="8382000"/>
            <a:ext cx="977900" cy="977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941300" y="8724900"/>
            <a:ext cx="4711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Gmarket Sans Medium"/>
              </a:rPr>
              <a:t>toreta_60dae_isang_male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3081000" y="7759700"/>
            <a:ext cx="17526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100" b="true" i="false" u="none" strike="noStrike">
                <a:solidFill>
                  <a:srgbClr val="000000"/>
                </a:solidFill>
                <a:latin typeface="Gmarket Sans Medium"/>
              </a:rPr>
              <a:t>. . 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50700" y="4343400"/>
            <a:ext cx="5422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2596EC"/>
                </a:solidFill>
                <a:latin typeface="Gmarket Sans Medium"/>
              </a:rPr>
              <a:t># </a:t>
            </a:r>
            <a:r>
              <a:rPr lang="ko-KR" sz="3000" b="false" i="false" u="none" strike="noStrike">
                <a:solidFill>
                  <a:srgbClr val="2596EC"/>
                </a:solidFill>
                <a:ea typeface="Gmarket Sans Medium"/>
              </a:rPr>
              <a:t>학습된</a:t>
            </a:r>
            <a:r>
              <a:rPr lang="en-US" sz="3000" b="false" i="false" u="none" strike="noStrike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2596EC"/>
                </a:solidFill>
                <a:ea typeface="Gmarket Sans Medium"/>
              </a:rPr>
              <a:t>모델과</a:t>
            </a:r>
            <a:r>
              <a:rPr lang="en-US" sz="3000" b="false" i="false" u="none" strike="noStrike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2596EC"/>
                </a:solidFill>
                <a:ea typeface="Gmarket Sans Medium"/>
              </a:rPr>
              <a:t>스케일러</a:t>
            </a:r>
            <a:r>
              <a:rPr lang="en-US" sz="3000" b="false" i="false" u="none" strike="noStrike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2596EC"/>
                </a:solidFill>
                <a:ea typeface="Gmarket Sans Medium"/>
              </a:rPr>
              <a:t>저장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7272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8161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5273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저장된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LSTM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모델로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28100" y="6235700"/>
            <a:ext cx="8255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76800" y="6134100"/>
            <a:ext cx="965200" cy="965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5562600"/>
            <a:ext cx="7874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12900" y="5778500"/>
            <a:ext cx="3073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Gmarket Sans Medium"/>
              </a:rPr>
              <a:t>getorei_10dae_male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6400800"/>
            <a:ext cx="533400" cy="53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6591300"/>
            <a:ext cx="241300" cy="24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2100" y="6477000"/>
            <a:ext cx="203200" cy="241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019300" y="6515100"/>
            <a:ext cx="20574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lstm_model.h5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6985000"/>
            <a:ext cx="533400" cy="533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7175500"/>
            <a:ext cx="241300" cy="241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2100" y="7061200"/>
            <a:ext cx="203200" cy="241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044700" y="7112000"/>
            <a:ext cx="20828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Medium"/>
              </a:rPr>
              <a:t>scaler.pkl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58000" y="5778500"/>
            <a:ext cx="914400" cy="914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159500" y="6832600"/>
            <a:ext cx="22479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future_weather</a:t>
            </a:r>
          </a:p>
          <a:p>
            <a:pPr algn="ctr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_</a:t>
            </a:r>
            <a:r>
              <a:rPr lang="en-US" sz="2100" b="false" i="false" u="none" strike="noStrike">
                <a:solidFill>
                  <a:srgbClr val="000000"/>
                </a:solidFill>
                <a:latin typeface="Noto Sans CJK KR Regular"/>
              </a:rPr>
              <a:t>forecast.csv</a:t>
            </a:r>
          </a:p>
        </p:txBody>
      </p: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3" id="33"/>
          <p:cNvSpPr txBox="true"/>
          <p:nvPr/>
        </p:nvSpPr>
        <p:spPr>
          <a:xfrm rot="0">
            <a:off x="10426700" y="4254500"/>
            <a:ext cx="7264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EF5098"/>
                </a:solidFill>
                <a:latin typeface="Noto Sans CJK KR Regular"/>
              </a:rPr>
              <a:t># </a:t>
            </a:r>
            <a:r>
              <a:rPr lang="ko-KR" sz="2800" b="false" i="false" u="none" strike="noStrike">
                <a:solidFill>
                  <a:srgbClr val="EF5098"/>
                </a:solidFill>
                <a:ea typeface="Noto Sans CJK KR Regular"/>
              </a:rPr>
              <a:t>예측</a:t>
            </a:r>
            <a:r>
              <a:rPr lang="en-US" sz="2800" b="false" i="false" u="none" strike="noStrike">
                <a:solidFill>
                  <a:srgbClr val="EF5098"/>
                </a:solidFill>
                <a:latin typeface="Noto Sans CJK KR Regular"/>
              </a:rPr>
              <a:t> </a:t>
            </a:r>
            <a:r>
              <a:rPr lang="ko-KR" sz="2800" b="false" i="false" u="none" strike="noStrike">
                <a:solidFill>
                  <a:srgbClr val="EF5098"/>
                </a:solidFill>
                <a:ea typeface="Noto Sans CJK KR Regular"/>
              </a:rPr>
              <a:t>결과</a:t>
            </a:r>
          </a:p>
        </p:txBody>
      </p:sp>
      <p:graphicFrame>
        <p:nvGraphicFramePr>
          <p:cNvPr name="Table 34" id="34"/>
          <p:cNvGraphicFramePr>
            <a:graphicFrameLocks noGrp="true"/>
          </p:cNvGraphicFramePr>
          <p:nvPr/>
        </p:nvGraphicFramePr>
        <p:xfrm>
          <a:off x="10426700" y="4902200"/>
          <a:ext cx="7023100" cy="39370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  <a:gridCol w="1409700"/>
                <a:gridCol w="1409700"/>
                <a:gridCol w="14097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date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brand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age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gender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predicted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2025-02-21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게토레이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남성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17.44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44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2025-02-21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링티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남성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16.28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46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2025-02-21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포카리스웨트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남성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22.67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2025-02-21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토레타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10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남성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26.16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500" b="tru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. . 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8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2025-02-27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토레타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60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이상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Gmarket Sans Medium"/>
                        </a:rPr>
                        <a:t>여성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Gmarket Sans Medium"/>
                        </a:rPr>
                        <a:t>16.67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5" id="35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1900" y="4902200"/>
            <a:ext cx="132842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 spc="1300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12300" b="false" i="false" u="none" strike="noStrike" spc="13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 spc="1300">
                <a:solidFill>
                  <a:srgbClr val="FFFFFF"/>
                </a:solidFill>
                <a:ea typeface="Gmarket Sans Medium"/>
              </a:rPr>
              <a:t>개요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43600" y="3416300"/>
            <a:ext cx="11125200" cy="6210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1244600"/>
            <a:ext cx="1727200" cy="48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432800" y="13208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6800" y="20447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Slack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연동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변화량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알림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0">
            <a:off x="1689100" y="4546600"/>
            <a:ext cx="3975100" cy="1041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38400" y="4699000"/>
            <a:ext cx="2565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LSTM </a:t>
            </a:r>
            <a:r>
              <a:rPr lang="ko-KR" sz="2000" b="false" i="false" u="none" strike="noStrike">
                <a:solidFill>
                  <a:srgbClr val="333333"/>
                </a:solidFill>
                <a:ea typeface="Gmarket Sans Medium"/>
              </a:rPr>
              <a:t>분석을</a:t>
            </a: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Gmarket Sans Medium"/>
              </a:rPr>
              <a:t>통해</a:t>
            </a:r>
          </a:p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33333"/>
                </a:solidFill>
                <a:ea typeface="Gmarket Sans Medium"/>
              </a:rPr>
              <a:t>예측한</a:t>
            </a:r>
            <a:r>
              <a:rPr lang="en-US" sz="2000" b="true" i="false" u="none" strike="noStrike">
                <a:solidFill>
                  <a:srgbClr val="2596EC"/>
                </a:solidFill>
                <a:latin typeface="Gmarket Sans Medium"/>
              </a:rPr>
              <a:t> 7</a:t>
            </a:r>
            <a:r>
              <a:rPr lang="ko-KR" sz="2000" b="true" i="false" u="none" strike="noStrike">
                <a:solidFill>
                  <a:srgbClr val="2596EC"/>
                </a:solidFill>
                <a:ea typeface="Gmarket Sans Medium"/>
              </a:rPr>
              <a:t>일</a:t>
            </a:r>
            <a:r>
              <a:rPr lang="en-US" sz="2000" b="true" i="false" u="none" strike="noStrike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000" b="true" i="false" u="none" strike="noStrike">
                <a:solidFill>
                  <a:srgbClr val="2596EC"/>
                </a:solidFill>
                <a:ea typeface="Gmarket Sans Medium"/>
              </a:rPr>
              <a:t>검색량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0">
            <a:off x="1689100" y="7073900"/>
            <a:ext cx="3975100" cy="104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866900" y="7239000"/>
            <a:ext cx="3594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Elasticsearch</a:t>
            </a:r>
            <a:r>
              <a:rPr lang="ko-KR" sz="2000" b="false" i="false" u="none" strike="noStrike">
                <a:solidFill>
                  <a:srgbClr val="333333"/>
                </a:solidFill>
                <a:ea typeface="Gmarket Sans Medium"/>
              </a:rPr>
              <a:t>에서</a:t>
            </a: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33333"/>
                </a:solidFill>
                <a:ea typeface="Gmarket Sans Medium"/>
              </a:rPr>
              <a:t>가져온</a:t>
            </a: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2596EC"/>
                </a:solidFill>
                <a:latin typeface="Gmarket Sans Medium"/>
              </a:rPr>
              <a:t>2024</a:t>
            </a:r>
            <a:r>
              <a:rPr lang="ko-KR" sz="2000" b="false" i="false" u="none" strike="noStrike">
                <a:solidFill>
                  <a:srgbClr val="2596EC"/>
                </a:solidFill>
                <a:ea typeface="Gmarket Sans Medium"/>
              </a:rPr>
              <a:t>년</a:t>
            </a:r>
            <a:r>
              <a:rPr lang="en-US" sz="2000" b="false" i="false" u="none" strike="noStrike">
                <a:solidFill>
                  <a:srgbClr val="333333"/>
                </a:solidFill>
                <a:latin typeface="Gmarket Sans Medium"/>
              </a:rPr>
              <a:t> </a:t>
            </a:r>
            <a:r>
              <a:rPr lang="ko-KR" sz="2000" b="true" i="false" u="none" strike="noStrike">
                <a:solidFill>
                  <a:srgbClr val="2596EC"/>
                </a:solidFill>
                <a:ea typeface="Gmarket Sans Medium"/>
              </a:rPr>
              <a:t>검색량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3700" y="5626100"/>
            <a:ext cx="15113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2596EC"/>
                </a:solidFill>
                <a:latin typeface="Gmarket Sans Medium"/>
              </a:rPr>
              <a:t>vs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2446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3208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0447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Slack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연동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변화량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알림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74900" y="3060700"/>
            <a:ext cx="13538200" cy="6794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2971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9500" y="4902200"/>
            <a:ext cx="1621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시각화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78000" y="3035300"/>
            <a:ext cx="14732000" cy="693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1000" y="774700"/>
            <a:ext cx="2844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280400" y="1244600"/>
            <a:ext cx="1727200" cy="482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432800" y="13208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시각화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06800" y="20320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Kibana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대시보드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68600" y="2997200"/>
            <a:ext cx="12750800" cy="7137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80400" y="1244600"/>
            <a:ext cx="1727200" cy="48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432800" y="13208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데이터</a:t>
            </a: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 </a:t>
            </a: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6800" y="20320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Tableau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대시보드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2844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9500" y="4902200"/>
            <a:ext cx="162179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결론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123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2300" b="false" i="false" u="none" strike="noStrike">
                <a:solidFill>
                  <a:srgbClr val="FFFFFF"/>
                </a:solidFill>
                <a:ea typeface="Gmarket Sans Medium"/>
              </a:rPr>
              <a:t>한계점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244600"/>
            <a:ext cx="17272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32800" y="1320800"/>
            <a:ext cx="14351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700" b="false" i="false" u="none" strike="noStrike" spc="100">
                <a:solidFill>
                  <a:srgbClr val="F3F3F3"/>
                </a:solidFill>
                <a:ea typeface="Gmarket Sans Medium"/>
              </a:rPr>
              <a:t>결론론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6800" y="2032000"/>
            <a:ext cx="11061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결론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한계점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2336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21000" y="774700"/>
            <a:ext cx="28448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 rot="0">
            <a:off x="3073400" y="3619500"/>
            <a:ext cx="12141200" cy="2628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826000" y="3924300"/>
            <a:ext cx="7366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38700" y="4533900"/>
            <a:ext cx="91313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LSTM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모델을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활용한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브랜드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점유율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시스템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구축</a:t>
            </a:r>
          </a:p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네이버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기반으로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브랜드별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시장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점유율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변화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분석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가능</a:t>
            </a:r>
          </a:p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결과를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Slack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알림으로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실시간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제공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→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마케팅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및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의사결정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활용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 rot="0">
            <a:off x="3073400" y="6769100"/>
            <a:ext cx="12141200" cy="2628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826000" y="7073900"/>
            <a:ext cx="1485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EF5098"/>
                </a:solidFill>
                <a:ea typeface="Gmarket Sans Medium"/>
              </a:rPr>
              <a:t>한계점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38700" y="7683500"/>
            <a:ext cx="9131300" cy="138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데이터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한계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: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네이버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검색량만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반영하여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SNS,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판매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데이터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부족</a:t>
            </a:r>
          </a:p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모델의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정밀도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: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단기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성능은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우수하나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장기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예측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불확실성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높음</a:t>
            </a:r>
          </a:p>
          <a:p>
            <a:pPr algn="l" lvl="0">
              <a:lnSpc>
                <a:spcPct val="141100"/>
              </a:lnSpc>
            </a:pP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실제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점유율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차이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: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검색량이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실제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매출과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일치하지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않을</a:t>
            </a:r>
            <a:r>
              <a:rPr lang="en-US" sz="2300" b="true" i="false" u="none" strike="noStrike" spc="-100">
                <a:solidFill>
                  <a:srgbClr val="000000">
                    <a:alpha val="80000"/>
                  </a:srgbClr>
                </a:solidFill>
                <a:latin typeface="Gmarket Sans Light"/>
              </a:rPr>
              <a:t> </a:t>
            </a:r>
            <a:r>
              <a:rPr lang="ko-KR" sz="2300" b="true" i="false" u="none" strike="noStrike" spc="-100">
                <a:solidFill>
                  <a:srgbClr val="000000">
                    <a:alpha val="80000"/>
                  </a:srgbClr>
                </a:solidFill>
                <a:ea typeface="Gmarket Sans Light"/>
              </a:rPr>
              <a:t>가능성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01900" y="4902200"/>
            <a:ext cx="132842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300" b="false" i="false" u="none" strike="noStrike" spc="2500">
                <a:solidFill>
                  <a:srgbClr val="FFFFFF"/>
                </a:solidFill>
                <a:latin typeface="Gmarket Sans Medium"/>
              </a:rPr>
              <a:t>Q &amp; A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B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02500" y="3276600"/>
            <a:ext cx="3771900" cy="106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89800" y="3454400"/>
            <a:ext cx="37211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true" i="false" u="none" strike="noStrike" spc="200">
                <a:solidFill>
                  <a:srgbClr val="3EBEB0"/>
                </a:solidFill>
                <a:latin typeface="Gmarket Sans Medium"/>
              </a:rPr>
              <a:t>1 </a:t>
            </a:r>
            <a:r>
              <a:rPr lang="ko-KR" sz="3700" b="true" i="false" u="none" strike="noStrike" spc="200">
                <a:solidFill>
                  <a:srgbClr val="3EBEB0"/>
                </a:solidFill>
                <a:ea typeface="Gmarket Sans Medium"/>
              </a:rPr>
              <a:t>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01900" y="4762500"/>
            <a:ext cx="132842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300" b="false" i="false" u="none" strike="noStrike" spc="2500">
                <a:solidFill>
                  <a:srgbClr val="FFFFFF"/>
                </a:solidFill>
                <a:ea typeface="Gmarket Sans Medium"/>
              </a:rPr>
              <a:t>감사합니다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FFFFFF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FFFFFF"/>
                </a:solidFill>
                <a:ea typeface="Gmarket Sans Light"/>
              </a:rPr>
              <a:t>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303500" y="850900"/>
            <a:ext cx="482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921000" y="774700"/>
            <a:ext cx="4940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빅데이터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전문가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양성과정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47</a:t>
            </a:r>
            <a:r>
              <a:rPr lang="ko-KR" sz="1400" b="false" i="false" u="none" strike="noStrike" spc="100">
                <a:solidFill>
                  <a:srgbClr val="FFFFFF"/>
                </a:solidFill>
                <a:ea typeface="Gmarket Sans Medium"/>
              </a:rPr>
              <a:t>기</a:t>
            </a: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 FINAL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84500" y="774700"/>
            <a:ext cx="17526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FFFFFF"/>
                </a:solidFill>
                <a:latin typeface="Gmarket Sans Medium"/>
              </a:rPr>
              <a:t>itwill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93100" y="1358900"/>
            <a:ext cx="1689100" cy="482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280400" y="1435100"/>
            <a:ext cx="1663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PLAN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40200" y="2032000"/>
            <a:ext cx="9982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5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계획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66800" y="3949700"/>
            <a:ext cx="16154400" cy="2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66800" y="3060700"/>
            <a:ext cx="16154400" cy="2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66800" y="5397500"/>
            <a:ext cx="16154400" cy="2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66800" y="6870700"/>
            <a:ext cx="161544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66800" y="8343900"/>
            <a:ext cx="161544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66800" y="9804400"/>
            <a:ext cx="161544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 rot="0">
            <a:off x="5435600" y="3987800"/>
            <a:ext cx="5245100" cy="142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 rot="0">
            <a:off x="3530600" y="3975100"/>
            <a:ext cx="2400300" cy="142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57000"/>
          </a:blip>
          <a:stretch>
            <a:fillRect/>
          </a:stretch>
        </p:blipFill>
        <p:spPr>
          <a:xfrm rot="0">
            <a:off x="8674100" y="5435600"/>
            <a:ext cx="3568700" cy="1422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>
            <a:alphaModFix amt="86000"/>
          </a:blip>
          <a:stretch>
            <a:fillRect/>
          </a:stretch>
        </p:blipFill>
        <p:spPr>
          <a:xfrm rot="0">
            <a:off x="11645900" y="5448300"/>
            <a:ext cx="4127500" cy="1422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79100" y="8382000"/>
            <a:ext cx="6540500" cy="1422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092200" y="3238500"/>
            <a:ext cx="251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Project 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list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35500" y="32385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Week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26400" y="32385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Week 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404600" y="32385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Week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782800" y="32385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Week 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2200" y="43942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787878"/>
                </a:solidFill>
                <a:latin typeface="Gmarket Sans Medium"/>
              </a:rPr>
              <a:t>Project 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2200" y="58547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787878"/>
                </a:solidFill>
                <a:latin typeface="Gmarket Sans Medium"/>
              </a:rPr>
              <a:t>Project 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2200" y="73152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787878"/>
                </a:solidFill>
                <a:latin typeface="Gmarket Sans Medium"/>
              </a:rPr>
              <a:t>Project 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2200" y="8775700"/>
            <a:ext cx="226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787878"/>
                </a:solidFill>
                <a:latin typeface="Gmarket Sans Medium"/>
              </a:rPr>
              <a:t>Project 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051300" y="4457700"/>
            <a:ext cx="2857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주제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선정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096000" y="4445000"/>
            <a:ext cx="420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ELK Stack &amp; Docker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설치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07500" y="5956300"/>
            <a:ext cx="2425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네이버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API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수집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2">
            <a:alphaModFix amt="73000"/>
          </a:blip>
          <a:stretch>
            <a:fillRect/>
          </a:stretch>
        </p:blipFill>
        <p:spPr>
          <a:xfrm rot="0">
            <a:off x="11645900" y="6921500"/>
            <a:ext cx="4445000" cy="14224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2877800" y="7442200"/>
            <a:ext cx="2260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LSTM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모델링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522200" y="5778500"/>
            <a:ext cx="24257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elasticsearch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데이터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저장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39500" y="8864600"/>
            <a:ext cx="5308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KIbana &amp; Tableau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데이터</a:t>
            </a:r>
            <a:r>
              <a:rPr lang="en-US" sz="2500" b="tru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2500" b="true" i="false" u="none" strike="noStrike">
                <a:solidFill>
                  <a:srgbClr val="FFFFFF"/>
                </a:solidFill>
                <a:ea typeface="Gmarket Sans Light"/>
              </a:rPr>
              <a:t>시각화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" id="3"/>
          <p:cNvSpPr txBox="true"/>
          <p:nvPr/>
        </p:nvSpPr>
        <p:spPr>
          <a:xfrm rot="0">
            <a:off x="1638300" y="47244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네이버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트렌드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7600" y="5092700"/>
            <a:ext cx="4318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2024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동안의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네이버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트렌드를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분석하여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스포츠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음료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브랜드별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성별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, </a:t>
            </a:r>
          </a:p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나이대별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검색량의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패턴을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파악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" y="75565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LSTM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검색량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900" y="7924800"/>
            <a:ext cx="4318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2025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스포츠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음료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검색량을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예측하고</a:t>
            </a:r>
          </a:p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기상청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날씨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연계하여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예측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정확도를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향상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80400" y="1854200"/>
            <a:ext cx="1727200" cy="482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67700" y="1943100"/>
            <a:ext cx="1752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F3F3F3"/>
                </a:solidFill>
                <a:latin typeface="Gmarket Sans Medium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51300" y="2654300"/>
            <a:ext cx="10172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목표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2738100" y="47244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ELK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저장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시각화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38100" y="5092700"/>
            <a:ext cx="4318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네이버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검색량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API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수집하고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Elasticsearch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에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저장하여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Kibana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시각화하고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모니터링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8100" y="75565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심층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인사이트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도출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38100" y="7924800"/>
            <a:ext cx="4318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Tableau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활용하여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심층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분석하고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시각적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인사이트를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도출하여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비즈니스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의사결정에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활용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가능한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정보를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제공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27800" y="4013200"/>
            <a:ext cx="2870200" cy="287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43600" y="6223000"/>
            <a:ext cx="3441700" cy="344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184900" y="6451600"/>
            <a:ext cx="2971800" cy="297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80400" y="6057900"/>
            <a:ext cx="3860800" cy="386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47100" y="6324600"/>
            <a:ext cx="3340100" cy="3340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02700" y="3810000"/>
            <a:ext cx="3441700" cy="3441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4051300"/>
            <a:ext cx="2971800" cy="2971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83300" y="3505200"/>
            <a:ext cx="3759200" cy="3759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37300" y="3759200"/>
            <a:ext cx="3238500" cy="3238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64400" y="4686300"/>
            <a:ext cx="1460500" cy="146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19900" y="7696200"/>
            <a:ext cx="1079500" cy="1079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55200" y="4622800"/>
            <a:ext cx="1917700" cy="191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37700" y="7645400"/>
            <a:ext cx="1308100" cy="1308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93100" y="1358900"/>
            <a:ext cx="16891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80400" y="1435100"/>
            <a:ext cx="166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40200" y="2019300"/>
            <a:ext cx="9982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5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674100" y="990600"/>
            <a:ext cx="914400" cy="562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969000" y="3505200"/>
            <a:ext cx="9144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4660900"/>
            <a:ext cx="3937000" cy="78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6438900"/>
            <a:ext cx="2844800" cy="914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8407400"/>
            <a:ext cx="42037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91300" y="6540500"/>
            <a:ext cx="52324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79400" y="6362700"/>
            <a:ext cx="3708400" cy="208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76300" y="4419600"/>
            <a:ext cx="2514600" cy="125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3187700" y="1358900"/>
            <a:ext cx="914400" cy="4876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89100" y="3530600"/>
            <a:ext cx="3314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수집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&amp;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89800" y="3530600"/>
            <a:ext cx="364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&amp;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모델링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173200" y="1333500"/>
            <a:ext cx="914400" cy="491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798300" y="3505200"/>
            <a:ext cx="914400" cy="571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2623800" y="3543300"/>
            <a:ext cx="4292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 spc="-200">
                <a:solidFill>
                  <a:srgbClr val="FFFFFF"/>
                </a:solidFill>
                <a:ea typeface="Gmarket Sans Medium"/>
              </a:rPr>
              <a:t>시각화</a:t>
            </a:r>
            <a:r>
              <a:rPr lang="en-US" sz="3000" b="false" i="false" u="none" strike="noStrike" spc="-200">
                <a:solidFill>
                  <a:srgbClr val="FFFFFF"/>
                </a:solidFill>
                <a:latin typeface="Gmarket Sans Medium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62900" y="4813300"/>
            <a:ext cx="2489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true" i="false" u="none" strike="noStrike">
                <a:solidFill>
                  <a:srgbClr val="000000"/>
                </a:solidFill>
                <a:latin typeface="Gmarket Sans Medium"/>
              </a:rPr>
              <a:t>LSTM </a:t>
            </a:r>
            <a:r>
              <a:rPr lang="ko-KR" sz="3400" b="true" i="false" u="none" strike="noStrike">
                <a:solidFill>
                  <a:srgbClr val="000000"/>
                </a:solidFill>
                <a:ea typeface="Gmarket Sans Medium"/>
              </a:rPr>
              <a:t>모델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5100" y="5575300"/>
            <a:ext cx="3543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검색량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수집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0800" y="7467600"/>
            <a:ext cx="3911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변환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필터링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0500" y="9207500"/>
            <a:ext cx="3911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저장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7700" y="5562600"/>
            <a:ext cx="4419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미래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검색량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예측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97700" y="7543800"/>
            <a:ext cx="4419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날씨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연계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23800" y="5651500"/>
            <a:ext cx="44196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시각화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로그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모니터링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76200" y="8039100"/>
            <a:ext cx="44196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다양한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소스와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연결가능</a:t>
            </a:r>
          </a:p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13700" y="8369300"/>
            <a:ext cx="2463800" cy="800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565900" y="9220200"/>
            <a:ext cx="54737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검색량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변화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알림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메시징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Light"/>
              </a:rPr>
              <a:t>플랫폼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05800" y="2044700"/>
            <a:ext cx="1689100" cy="48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293100" y="2133600"/>
            <a:ext cx="166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52900" y="2717800"/>
            <a:ext cx="9982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5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55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500" b="false" i="false" u="none" strike="noStrike">
                <a:solidFill>
                  <a:srgbClr val="000000"/>
                </a:solidFill>
                <a:ea typeface="Gmarket Sans Medium"/>
              </a:rPr>
              <a:t>이유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4700" y="4495800"/>
            <a:ext cx="6629400" cy="3759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9944100" y="5194300"/>
            <a:ext cx="60706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해결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방안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과정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10800" y="5994400"/>
            <a:ext cx="56134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이온음료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브랜드로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대상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변경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네이버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검색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API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활용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수집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브랜드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성별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,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연령별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데이터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확보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/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" y="4495800"/>
            <a:ext cx="6629400" cy="3759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324100" y="5194300"/>
            <a:ext cx="60706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초기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계획과</a:t>
            </a:r>
            <a:r>
              <a:rPr lang="en-US" sz="30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Gmarket Sans Medium"/>
              </a:rPr>
              <a:t>문제점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14600" y="6032500"/>
            <a:ext cx="6057900" cy="143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밀키트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브랜드별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검색량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시도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브랜드명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검색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부족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문제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발견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-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사용자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검색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패턴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분석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필요성</a:t>
            </a:r>
            <a:r>
              <a:rPr lang="en-US" sz="2700" b="false" i="false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Gmarket Sans Medium"/>
              </a:rPr>
              <a:t>인식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5700" y="4711700"/>
            <a:ext cx="5054600" cy="4749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25300" y="4724400"/>
            <a:ext cx="5054600" cy="474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40500" y="4711700"/>
            <a:ext cx="5054600" cy="4749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4038600"/>
            <a:ext cx="5054600" cy="306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40500" y="4038600"/>
            <a:ext cx="5054600" cy="295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25300" y="4038600"/>
            <a:ext cx="5054600" cy="295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47800" y="7721600"/>
            <a:ext cx="44577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대용량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데이터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수집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전처리의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용이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0800" y="8318500"/>
            <a:ext cx="4711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Elasticsearch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분산형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엔진으로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,</a:t>
            </a:r>
          </a:p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대규모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데이터셋에서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빠른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검색과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분석이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62800" y="77343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다양한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분석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인사이트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도출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94500" y="8356600"/>
            <a:ext cx="4711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LSTM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모델을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예측한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결과와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결합하여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실시간으로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변동성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7734300"/>
            <a:ext cx="3810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실시간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모니터링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대시보드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6600" y="8369300"/>
            <a:ext cx="4521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Kibana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실시간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대시보드를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통해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시각화하고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모니터링할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Gmarket Sans Light"/>
              </a:rPr>
              <a:t>제공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52800" y="6654800"/>
            <a:ext cx="673100" cy="660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479800" y="6870700"/>
            <a:ext cx="406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SB AggroOTF Medium"/>
              </a:rPr>
              <a:t>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24900" y="6654800"/>
            <a:ext cx="673100" cy="660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851900" y="6870700"/>
            <a:ext cx="406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SB AggroOTF Medium"/>
              </a:rPr>
              <a:t>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09700" y="6654800"/>
            <a:ext cx="673100" cy="660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236700" y="6870700"/>
            <a:ext cx="406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SB AggroOTF Medium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80400" y="1663700"/>
            <a:ext cx="17272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343900" y="17526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1300" y="2311400"/>
            <a:ext cx="10172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ELK Stack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선정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이유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036800" y="4762500"/>
            <a:ext cx="685800" cy="64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433300" y="39624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#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환경</a:t>
            </a: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격리와</a:t>
            </a:r>
            <a:r>
              <a:rPr lang="en-US" sz="2600" b="false" i="false" u="none" strike="noStrike" spc="100">
                <a:solidFill>
                  <a:srgbClr val="E8BF0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E8BF0C"/>
                </a:solidFill>
                <a:ea typeface="Gmarket Sans Medium"/>
              </a:rPr>
              <a:t>일관성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58700" y="477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각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구성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요소를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독립적인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컨테이너에서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실행하여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격리된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제공하고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</a:t>
            </a:r>
          </a:p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개발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테스트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프로덕션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일관되게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유지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58700" y="7213600"/>
            <a:ext cx="37084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8810"/>
              </a:lnSpc>
            </a:pP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#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확장성과</a:t>
            </a: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관리</a:t>
            </a:r>
            <a:r>
              <a:rPr lang="en-US" sz="2600" b="false" i="false" u="none" strike="noStrike">
                <a:solidFill>
                  <a:srgbClr val="24BBB1"/>
                </a:solidFill>
                <a:latin typeface="Gmarket Sans Medium"/>
              </a:rPr>
              <a:t> </a:t>
            </a:r>
            <a:r>
              <a:rPr lang="ko-KR" sz="2600" b="false" i="false" u="none" strike="noStrike">
                <a:solidFill>
                  <a:srgbClr val="24BBB1"/>
                </a:solidFill>
                <a:ea typeface="Gmarket Sans Medium"/>
              </a:rPr>
              <a:t>용이성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8700" y="8013700"/>
            <a:ext cx="49657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는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스케일링하고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관리할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수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있으며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,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여러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클러스터로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확장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74900" y="4660900"/>
            <a:ext cx="685800" cy="67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05000" y="3987800"/>
            <a:ext cx="39243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8810"/>
              </a:lnSpc>
            </a:pP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#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설치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및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설정의</a:t>
            </a:r>
            <a:r>
              <a:rPr lang="en-US" sz="2600" b="false" i="false" u="none" strike="noStrike" spc="100">
                <a:solidFill>
                  <a:srgbClr val="2596EC"/>
                </a:solidFill>
                <a:latin typeface="Gmarket Sans Medium"/>
              </a:rPr>
              <a:t> </a:t>
            </a:r>
            <a:r>
              <a:rPr lang="ko-KR" sz="2600" b="false" i="false" u="none" strike="noStrike" spc="100">
                <a:solidFill>
                  <a:srgbClr val="2596EC"/>
                </a:solidFill>
                <a:ea typeface="Gmarket Sans Medium"/>
              </a:rPr>
              <a:t>용이성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477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빠르고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간단하게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설치하고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설정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Docker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이미지와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docker-compose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로</a:t>
            </a:r>
          </a:p>
          <a:p>
            <a:pPr algn="r" lvl="0">
              <a:lnSpc>
                <a:spcPct val="142760"/>
              </a:lnSpc>
            </a:pP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 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여러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컨테이너를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손쉽게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800" y="7264400"/>
            <a:ext cx="195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8810"/>
              </a:lnSpc>
            </a:pPr>
            <a:r>
              <a:rPr lang="en-US" sz="2600" b="true" i="false" u="none" strike="noStrike" spc="100">
                <a:solidFill>
                  <a:srgbClr val="424242"/>
                </a:solidFill>
                <a:latin typeface="Gmarket Sans Medium"/>
              </a:rPr>
              <a:t># </a:t>
            </a:r>
            <a:r>
              <a:rPr lang="ko-KR" sz="2600" b="true" i="false" u="none" strike="noStrike" spc="100">
                <a:solidFill>
                  <a:srgbClr val="424242"/>
                </a:solidFill>
                <a:ea typeface="Gmarket Sans Medium"/>
              </a:rPr>
              <a:t>이식성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00" y="80137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2760"/>
              </a:lnSpc>
            </a:pP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운영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체제에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관계없이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동일한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유지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Windows, macOS, Linux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등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다양한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환경에서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ELK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스택을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쉽게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이식하고</a:t>
            </a:r>
            <a:r>
              <a:rPr lang="en-US" sz="1800" b="false" i="false" u="none" strike="noStrike">
                <a:solidFill>
                  <a:srgbClr val="424242"/>
                </a:solidFill>
                <a:latin typeface="Gmarket Sans Light"/>
              </a:rPr>
              <a:t> </a:t>
            </a:r>
            <a:r>
              <a:rPr lang="ko-KR" sz="1800" b="false" i="false" u="none" strike="noStrike">
                <a:solidFill>
                  <a:srgbClr val="424242"/>
                </a:solidFill>
                <a:ea typeface="Gmarket Sans Light"/>
              </a:rPr>
              <a:t>실행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24600" y="3683000"/>
            <a:ext cx="5842000" cy="584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53400" y="5511800"/>
            <a:ext cx="2171700" cy="217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4660900"/>
            <a:ext cx="1155700" cy="1066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75500" y="7429500"/>
            <a:ext cx="12446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42500" y="7175500"/>
            <a:ext cx="1651000" cy="165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369300" y="5715000"/>
            <a:ext cx="1778000" cy="160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58400" y="4635500"/>
            <a:ext cx="1219200" cy="1219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280400" y="1663700"/>
            <a:ext cx="1727200" cy="4826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343900" y="17526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 spc="100">
                <a:solidFill>
                  <a:srgbClr val="F3F3F3"/>
                </a:solidFill>
                <a:latin typeface="Gmarket Sans Medium"/>
              </a:rPr>
              <a:t>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1300" y="2311400"/>
            <a:ext cx="101727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Docker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로</a:t>
            </a:r>
            <a:r>
              <a:rPr lang="en-US" sz="5600" b="false" i="false" u="none" strike="noStrike">
                <a:solidFill>
                  <a:srgbClr val="000000"/>
                </a:solidFill>
                <a:latin typeface="Gmarket Sans Medium"/>
              </a:rPr>
              <a:t> ELK Stack </a:t>
            </a:r>
            <a:r>
              <a:rPr lang="ko-KR" sz="5600" b="false" i="false" u="none" strike="noStrike">
                <a:solidFill>
                  <a:srgbClr val="000000"/>
                </a:solidFill>
                <a:ea typeface="Gmarket Sans Medium"/>
              </a:rPr>
              <a:t>실행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0400" y="622300"/>
            <a:ext cx="169545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25500" y="774700"/>
            <a:ext cx="317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true" i="false" u="none" strike="noStrike" spc="100">
                <a:solidFill>
                  <a:srgbClr val="000000"/>
                </a:solidFill>
                <a:latin typeface="Gmarket Sans Light"/>
              </a:rPr>
              <a:t>1</a:t>
            </a:r>
            <a:r>
              <a:rPr lang="ko-KR" sz="1400" b="true" i="false" u="none" strike="noStrike" spc="100">
                <a:solidFill>
                  <a:srgbClr val="000000"/>
                </a:solidFill>
                <a:ea typeface="Gmarket Sans Light"/>
              </a:rPr>
              <a:t>조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374900" y="850900"/>
            <a:ext cx="4826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496800" y="850900"/>
            <a:ext cx="482600" cy="12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30683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21000" y="774700"/>
            <a:ext cx="3644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SPORTS DRINK 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점유율</a:t>
            </a:r>
            <a:r>
              <a:rPr lang="en-US" sz="1400" b="false" i="false" u="none" strike="noStrike" spc="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false" i="false" u="none" strike="noStrike" spc="100">
                <a:solidFill>
                  <a:srgbClr val="000000"/>
                </a:solidFill>
                <a:ea typeface="Gmarket Sans Medium"/>
              </a:rPr>
              <a:t>예측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4145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876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7607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4338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1069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41400" y="774700"/>
            <a:ext cx="3683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850"/>
              </a:lnSpc>
            </a:pPr>
            <a:r>
              <a:rPr lang="en-US" sz="1400" b="false" i="false" u="none" strike="noStrike" spc="100">
                <a:solidFill>
                  <a:srgbClr val="000000">
                    <a:alpha val="30196"/>
                  </a:srgbClr>
                </a:solidFill>
                <a:latin typeface="Gmarket Sans Medium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